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2" r:id="rId15"/>
  </p:sldIdLst>
  <p:sldSz cx="9144000" cy="5143500" type="screen16x9"/>
  <p:notesSz cx="20104100" cy="11309350"/>
  <p:embeddedFontLst>
    <p:embeddedFont>
      <p:font typeface="Outfit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69"/>
    <a:srgbClr val="E1FFFA"/>
    <a:srgbClr val="00C896"/>
    <a:srgbClr val="003C3B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4"/>
    <p:restoredTop sz="96494" autoAdjust="0"/>
  </p:normalViewPr>
  <p:slideViewPr>
    <p:cSldViewPr snapToGrid="0">
      <p:cViewPr varScale="1">
        <p:scale>
          <a:sx n="150" d="100"/>
          <a:sy n="150" d="100"/>
        </p:scale>
        <p:origin x="492" y="126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ramore, Fiona" userId="e23d1b2a-1692-444b-9d08-fe42856e8d1e" providerId="ADAL" clId="{3C6CCAF3-8990-429A-89FE-B14E40E2FC83}"/>
    <pc:docChg chg="modSld">
      <pc:chgData name="Narramore, Fiona" userId="e23d1b2a-1692-444b-9d08-fe42856e8d1e" providerId="ADAL" clId="{3C6CCAF3-8990-429A-89FE-B14E40E2FC83}" dt="2024-03-06T16:00:51.935" v="238" actId="20577"/>
      <pc:docMkLst>
        <pc:docMk/>
      </pc:docMkLst>
      <pc:sldChg chg="modSp mod">
        <pc:chgData name="Narramore, Fiona" userId="e23d1b2a-1692-444b-9d08-fe42856e8d1e" providerId="ADAL" clId="{3C6CCAF3-8990-429A-89FE-B14E40E2FC83}" dt="2024-03-06T15:56:30.301" v="18" actId="20577"/>
        <pc:sldMkLst>
          <pc:docMk/>
          <pc:sldMk cId="1723978652" sldId="259"/>
        </pc:sldMkLst>
        <pc:graphicFrameChg chg="modGraphic">
          <ac:chgData name="Narramore, Fiona" userId="e23d1b2a-1692-444b-9d08-fe42856e8d1e" providerId="ADAL" clId="{3C6CCAF3-8990-429A-89FE-B14E40E2FC83}" dt="2024-03-06T15:56:30.301" v="18" actId="20577"/>
          <ac:graphicFrameMkLst>
            <pc:docMk/>
            <pc:sldMk cId="1723978652" sldId="259"/>
            <ac:graphicFrameMk id="6" creationId="{00000000-0000-0000-0000-000000000000}"/>
          </ac:graphicFrameMkLst>
        </pc:graphicFrameChg>
      </pc:sldChg>
      <pc:sldChg chg="modSp mod">
        <pc:chgData name="Narramore, Fiona" userId="e23d1b2a-1692-444b-9d08-fe42856e8d1e" providerId="ADAL" clId="{3C6CCAF3-8990-429A-89FE-B14E40E2FC83}" dt="2024-03-06T15:58:15.511" v="98" actId="20577"/>
        <pc:sldMkLst>
          <pc:docMk/>
          <pc:sldMk cId="3835861806" sldId="261"/>
        </pc:sldMkLst>
        <pc:graphicFrameChg chg="modGraphic">
          <ac:chgData name="Narramore, Fiona" userId="e23d1b2a-1692-444b-9d08-fe42856e8d1e" providerId="ADAL" clId="{3C6CCAF3-8990-429A-89FE-B14E40E2FC83}" dt="2024-03-06T15:58:15.511" v="98" actId="20577"/>
          <ac:graphicFrameMkLst>
            <pc:docMk/>
            <pc:sldMk cId="3835861806" sldId="261"/>
            <ac:graphicFrameMk id="6" creationId="{00000000-0000-0000-0000-000000000000}"/>
          </ac:graphicFrameMkLst>
        </pc:graphicFrameChg>
      </pc:sldChg>
      <pc:sldChg chg="modSp mod">
        <pc:chgData name="Narramore, Fiona" userId="e23d1b2a-1692-444b-9d08-fe42856e8d1e" providerId="ADAL" clId="{3C6CCAF3-8990-429A-89FE-B14E40E2FC83}" dt="2024-03-06T15:58:56.222" v="138" actId="20577"/>
        <pc:sldMkLst>
          <pc:docMk/>
          <pc:sldMk cId="2214652883" sldId="263"/>
        </pc:sldMkLst>
        <pc:graphicFrameChg chg="modGraphic">
          <ac:chgData name="Narramore, Fiona" userId="e23d1b2a-1692-444b-9d08-fe42856e8d1e" providerId="ADAL" clId="{3C6CCAF3-8990-429A-89FE-B14E40E2FC83}" dt="2024-03-06T15:58:56.222" v="138" actId="20577"/>
          <ac:graphicFrameMkLst>
            <pc:docMk/>
            <pc:sldMk cId="2214652883" sldId="263"/>
            <ac:graphicFrameMk id="6" creationId="{00000000-0000-0000-0000-000000000000}"/>
          </ac:graphicFrameMkLst>
        </pc:graphicFrameChg>
      </pc:sldChg>
      <pc:sldChg chg="modSp mod">
        <pc:chgData name="Narramore, Fiona" userId="e23d1b2a-1692-444b-9d08-fe42856e8d1e" providerId="ADAL" clId="{3C6CCAF3-8990-429A-89FE-B14E40E2FC83}" dt="2024-03-06T15:59:46.871" v="177" actId="20577"/>
        <pc:sldMkLst>
          <pc:docMk/>
          <pc:sldMk cId="2646108134" sldId="265"/>
        </pc:sldMkLst>
        <pc:graphicFrameChg chg="modGraphic">
          <ac:chgData name="Narramore, Fiona" userId="e23d1b2a-1692-444b-9d08-fe42856e8d1e" providerId="ADAL" clId="{3C6CCAF3-8990-429A-89FE-B14E40E2FC83}" dt="2024-03-06T15:59:46.871" v="177" actId="20577"/>
          <ac:graphicFrameMkLst>
            <pc:docMk/>
            <pc:sldMk cId="2646108134" sldId="265"/>
            <ac:graphicFrameMk id="6" creationId="{00000000-0000-0000-0000-000000000000}"/>
          </ac:graphicFrameMkLst>
        </pc:graphicFrameChg>
      </pc:sldChg>
      <pc:sldChg chg="modSp mod">
        <pc:chgData name="Narramore, Fiona" userId="e23d1b2a-1692-444b-9d08-fe42856e8d1e" providerId="ADAL" clId="{3C6CCAF3-8990-429A-89FE-B14E40E2FC83}" dt="2024-03-06T16:00:12.816" v="196" actId="20577"/>
        <pc:sldMkLst>
          <pc:docMk/>
          <pc:sldMk cId="3285239041" sldId="266"/>
        </pc:sldMkLst>
        <pc:graphicFrameChg chg="modGraphic">
          <ac:chgData name="Narramore, Fiona" userId="e23d1b2a-1692-444b-9d08-fe42856e8d1e" providerId="ADAL" clId="{3C6CCAF3-8990-429A-89FE-B14E40E2FC83}" dt="2024-03-06T16:00:12.816" v="196" actId="20577"/>
          <ac:graphicFrameMkLst>
            <pc:docMk/>
            <pc:sldMk cId="3285239041" sldId="266"/>
            <ac:graphicFrameMk id="6" creationId="{00000000-0000-0000-0000-000000000000}"/>
          </ac:graphicFrameMkLst>
        </pc:graphicFrameChg>
      </pc:sldChg>
      <pc:sldChg chg="modSp mod">
        <pc:chgData name="Narramore, Fiona" userId="e23d1b2a-1692-444b-9d08-fe42856e8d1e" providerId="ADAL" clId="{3C6CCAF3-8990-429A-89FE-B14E40E2FC83}" dt="2024-03-06T16:00:51.935" v="238" actId="20577"/>
        <pc:sldMkLst>
          <pc:docMk/>
          <pc:sldMk cId="4139552358" sldId="267"/>
        </pc:sldMkLst>
        <pc:graphicFrameChg chg="modGraphic">
          <ac:chgData name="Narramore, Fiona" userId="e23d1b2a-1692-444b-9d08-fe42856e8d1e" providerId="ADAL" clId="{3C6CCAF3-8990-429A-89FE-B14E40E2FC83}" dt="2024-03-06T16:00:51.935" v="238" actId="20577"/>
          <ac:graphicFrameMkLst>
            <pc:docMk/>
            <pc:sldMk cId="4139552358" sldId="267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361"/>
            <a:ext cx="4965019" cy="51431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9432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90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9926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6" y="3097148"/>
            <a:ext cx="4844025" cy="997860"/>
          </a:xfrm>
        </p:spPr>
        <p:txBody>
          <a:bodyPr/>
          <a:lstStyle/>
          <a:p>
            <a:r>
              <a:rPr lang="en-US" dirty="0"/>
              <a:t>Fairtrade SMART Action Plan 2022 - 2024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24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2956"/>
              </p:ext>
            </p:extLst>
          </p:nvPr>
        </p:nvGraphicFramePr>
        <p:xfrm>
          <a:off x="337623" y="1165915"/>
          <a:ext cx="8501577" cy="3216996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27430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694241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06313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74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98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promotions – discounts, competitions,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loyalty cards are run on Fairtrade products periodically throughout the year across relevant retail outlets.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Barisca loyalty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aseline="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Competitions 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loyalty cards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PL010 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RN/KD/FN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the last year, the partnership has peer-reviewed another Fairtrade University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 Teams call within another Uni to peer review and talk about the award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meeting and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peer review notes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Curriculum criteria </a:t>
                      </a:r>
                      <a:r>
                        <a:rPr lang="en-GB" sz="900" b="1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RC004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 b="1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 for Term 2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  /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FN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partnership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identified positive outcomes for the wider community through its Fairtrade work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with local guiding unit to educated and promote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Fairtrade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meeting – greater awareness – learning - 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OT004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for Term 2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5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0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49149"/>
              </p:ext>
            </p:extLst>
          </p:nvPr>
        </p:nvGraphicFramePr>
        <p:xfrm>
          <a:off x="337623" y="1069903"/>
          <a:ext cx="8501577" cy="3548094"/>
        </p:xfrm>
        <a:graphic>
          <a:graphicData uri="http://schemas.openxmlformats.org/drawingml/2006/table">
            <a:tbl>
              <a:tblPr/>
              <a:tblGrid>
                <a:gridCol w="1696917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29284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745236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01741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74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489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The Partnership has a working or coordinating group that meets regularly and formally leads on efforts to attain, or retain, Fairtrade University and College Award status.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Form a working group for the accreditation with a core team, and others to dip in and out where appropriate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  <a:p>
                      <a:pPr algn="l" rtl="0" fontAlgn="base"/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FT Working Group, SSC Meetings, Business Review Meetings</a:t>
                      </a: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Completion of meetings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Mandatory Criteria </a:t>
                      </a:r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MN001</a:t>
                      </a: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  <a:p>
                      <a:pPr algn="l" rtl="0" fontAlgn="base"/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(5 points)</a:t>
                      </a: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Yes</a:t>
                      </a:r>
                      <a:r>
                        <a:rPr lang="en-GB" sz="900" b="0" i="0" baseline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 – Meetings are scheduled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Fortnightly</a:t>
                      </a:r>
                      <a:r>
                        <a:rPr lang="en-GB" sz="900" b="0" i="0" baseline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 and Termly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</a:rPr>
                        <a:t>FN 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Complete – FT Working Group,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SSC &amp; Business Review Meetings all take place regularly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  <a:ea typeface="+mn-ea"/>
                          <a:cs typeface="+mn-cs"/>
                        </a:rPr>
                        <a:t>The partnership has a SMART action plan on Fairtrade.</a:t>
                      </a:r>
                      <a:endParaRPr lang="en-GB" sz="900" b="0" i="0" dirty="0"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  <a:ea typeface="+mn-ea"/>
                          <a:cs typeface="+mn-cs"/>
                        </a:rPr>
                        <a:t>Publish</a:t>
                      </a:r>
                      <a:r>
                        <a:rPr lang="en-U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Outfit" pitchFamily="2" charset="0"/>
                          <a:ea typeface="+mn-ea"/>
                          <a:cs typeface="+mn-cs"/>
                        </a:rPr>
                        <a:t> progress against the SMART Action Plan on the Eat and Shop web pages.</a:t>
                      </a:r>
                      <a:endParaRPr lang="en-GB" sz="900" b="0" i="0" dirty="0">
                        <a:effectLst/>
                        <a:latin typeface="Outfit" pitchFamily="2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37820" algn="l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 of action plan and publish on web pages.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MN002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effectLst/>
                          <a:latin typeface="Outfit" pitchFamily="2" charset="0"/>
                        </a:rPr>
                        <a:t>Yes -</a:t>
                      </a:r>
                      <a:r>
                        <a:rPr lang="en-GB" sz="900" b="0" i="0" baseline="0" dirty="0">
                          <a:effectLst/>
                          <a:latin typeface="Outfit" pitchFamily="2" charset="0"/>
                        </a:rPr>
                        <a:t> Ongoing</a:t>
                      </a:r>
                      <a:endParaRPr lang="en-GB" sz="900" b="0" i="0" dirty="0"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effectLst/>
                          <a:latin typeface="Outfit" pitchFamily="2" charset="0"/>
                        </a:rPr>
                        <a:t>Termly </a:t>
                      </a: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effectLst/>
                          <a:latin typeface="Outfit" pitchFamily="2" charset="0"/>
                        </a:rPr>
                        <a:t>FN</a:t>
                      </a: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Complete - Action</a:t>
                      </a:r>
                      <a:r>
                        <a:rPr lang="en-GB" sz="900" b="0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plan created and will be updated regularly 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partnership has published a public commitment of intent to support and champion Fairtrade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Formed within the last two years signed by senior management across the organisations and retail and catering outlets.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3782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Signed copy of policy 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MN003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 - Complete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FN / SL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Review in March 24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30758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853" y="327685"/>
            <a:ext cx="432347" cy="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12483"/>
              </p:ext>
            </p:extLst>
          </p:nvPr>
        </p:nvGraphicFramePr>
        <p:xfrm>
          <a:off x="337623" y="1193292"/>
          <a:ext cx="8501577" cy="3715634"/>
        </p:xfrm>
        <a:graphic>
          <a:graphicData uri="http://schemas.openxmlformats.org/drawingml/2006/table">
            <a:tbl>
              <a:tblPr/>
              <a:tblGrid>
                <a:gridCol w="1696917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476756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266444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856488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3308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  <a:endParaRPr lang="en-GB" sz="8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58692">
                <a:tc>
                  <a:txBody>
                    <a:bodyPr/>
                    <a:lstStyle/>
                    <a:p>
                      <a:pPr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Put on a</a:t>
                      </a:r>
                      <a:r>
                        <a:rPr lang="en-US" sz="900" spc="-5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series of events</a:t>
                      </a:r>
                      <a:r>
                        <a:rPr lang="en-US" sz="900" spc="-3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promotions</a:t>
                      </a:r>
                      <a:r>
                        <a:rPr lang="en-US" sz="900" spc="-2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Fairtrade</a:t>
                      </a:r>
                      <a:r>
                        <a:rPr lang="en-US" sz="900" spc="-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Fortnight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2023 &amp; 2024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Promotions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run in retail outlets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Fairtrade events and promotions to run in MP Forum across 2 weeks of Fairtrade Fortnight.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3782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Completion of events with</a:t>
                      </a:r>
                      <a:r>
                        <a:rPr lang="en-US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Post-event feedback,</a:t>
                      </a:r>
                      <a:r>
                        <a:rPr lang="en-US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r>
                        <a:rPr lang="en-US" sz="900" spc="-5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 reach, Sales data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673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</a:t>
                      </a:r>
                      <a:r>
                        <a:rPr lang="en-GB" sz="900" spc="-35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MN004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 – 2 weeks Feb/March 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KD, RN, TOM’s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will run in Sept 24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123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Devise and deliver a campaign on Fairtrade, Trade Justice or ethical consumption.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run in partnership with students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Veganuary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2023/2024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946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Plan, Social Media Posts, Photo evidence, Campaign reach, Evaluation of impact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</a:t>
                      </a:r>
                      <a:r>
                        <a:rPr lang="en-GB" sz="900" spc="1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MN005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January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KD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900" baseline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58032">
                <a:tc>
                  <a:txBody>
                    <a:bodyPr/>
                    <a:lstStyle/>
                    <a:p>
                      <a:pPr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Fairtrade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certified products – Tea, Coffee, Hot Chocolate, Chocolate, Cotton Clothing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products stocked and working to increase the number of lines or items sold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3782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lines stocked, Number of items sold, Feedback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customers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</a:t>
                      </a:r>
                      <a:r>
                        <a:rPr lang="en-GB" sz="900" spc="1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MN006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Review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 / TOM’s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92063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92063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2780"/>
              </p:ext>
            </p:extLst>
          </p:nvPr>
        </p:nvGraphicFramePr>
        <p:xfrm>
          <a:off x="337623" y="1179576"/>
          <a:ext cx="8501577" cy="3377704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644431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745236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38317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1753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48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at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least one Fairtrade certified line in at least two of these categories – Soft Drinks, Wine or Beer, Health &amp; Beauty, Savoury Snacks &amp; Nuts, Cut Flowers, Fruit, Cotton Face Masks.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a Fairtrade Wine within the Retail shops and Stock Fairtrade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Soft Drinks within both Cafes and retail shops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reports, order histories, photo evidence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MN007</a:t>
                      </a:r>
                    </a:p>
                    <a:p>
                      <a:pPr marL="0" marR="0" lvl="0" indent="0" algn="l" defTabSz="41586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Review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RN / TOM’s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up to date POS material in all relevant outlets, highlighting Fairtrade products and providing information on the benefits of Fairtrade.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Fairtrade Foundation POS Material – Postcards and Posters to be displayed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along side Fairtrade Products.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Photographic evidence.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MN008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 – Reviewed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the start of term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FN / RN / TOM’s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Complete the survey from the NUS about Fairtrade – send to students across the Uni via web links and social media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survey on our website / send via social media channels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survey. We will make the results public by uploading them onto our  website.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MN009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 – Survey live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23 - Feb 24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FN / KD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6049"/>
              </p:ext>
            </p:extLst>
          </p:nvPr>
        </p:nvGraphicFramePr>
        <p:xfrm>
          <a:off x="337623" y="1193292"/>
          <a:ext cx="8501577" cy="3461850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27430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08541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870204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3582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48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Provide and publicise opportunities for students to investigate Fairtrade, Trade Justice, or Ethical Consumption as part of their course work or dissertations.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opportunities available via website / online links / social media posts.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a well-publicised list of opportunities via different channels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 </a:t>
                      </a: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MN010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Termly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KD / RN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Insights groups are taking place termly - Complete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Provide and publish an annual report on the findings and actions of our SMART plan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could be a formal report, or a more informal display of outcomes, for example a page of outcomes on a website.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report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criteria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MN011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 – Term</a:t>
                      </a:r>
                      <a:r>
                        <a:rPr lang="en-GB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FN / KD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Students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Union / University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one or more active policies, which supports Fairtrade, passed within the last three years and has published them online.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Environment &amp; Climate Emergency Policy, Modern Slavery Act Statement, SSA Terms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documents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web links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 and Strategy criteria   </a:t>
                      </a: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LD001 / LD002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 each)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FN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38016"/>
              </p:ext>
            </p:extLst>
          </p:nvPr>
        </p:nvGraphicFramePr>
        <p:xfrm>
          <a:off x="396238" y="1190287"/>
          <a:ext cx="8501577" cy="3377704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27430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695062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05492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74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48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active leadership on Fairtrade, trade justice and ethical consumption issues from one or more senior members of staff.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outcomes, Fairtrade and ethical trade considerations within job role.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 of positive outcomes.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 and Strategy criteria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LD005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SL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partnership has included Fairtrade and ethical consumption in staff and/or student inductions.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Colleague Guiding Principles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en-GB" sz="1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document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CI001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Annually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DT / FN</a:t>
                      </a:r>
                      <a:endParaRPr lang="en-GB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Partnered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local off-campus Fairtrade group, and work together on at least one project or campaign over the year.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Devon &amp; SW Fairtrade Group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attend meetings and investigate the options of working together on a upcoming project.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minutes, e-mail correspondence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CI004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6 weekly meetings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 / FN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6238" y="374832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961" y="377154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80093"/>
              </p:ext>
            </p:extLst>
          </p:nvPr>
        </p:nvGraphicFramePr>
        <p:xfrm>
          <a:off x="337623" y="1152144"/>
          <a:ext cx="8501577" cy="3461850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27430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675953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24601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861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1148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Collaborate with another aspiring Fairtrade University or College in achieving Fairtrade status.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contact with colleagues from other Universities to ask if they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would like to become a Fairtrade University.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e-mails, correspondence with Uni’s and SOS, joining the award programme.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CI006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Oct 23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 / FN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work and support of Fairtrade has an effective and up to date web presence.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there is easy to find, constantly updated content on our Eat and Shop web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pages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Links to web pages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CI007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 / FN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partnership has utilised social media and other communication channels to communicate Fairtrade campaigns widely and successfully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deliver r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egular social medial posts to promote and communicate our commitment to Fairtrade.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schedule, posts, post likes, shares, reach.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CI008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Monthly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 /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FN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06164"/>
              </p:ext>
            </p:extLst>
          </p:nvPr>
        </p:nvGraphicFramePr>
        <p:xfrm>
          <a:off x="337623" y="1147627"/>
          <a:ext cx="8501577" cy="3092681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676435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717804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33745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74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863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there is a strong Fairtrade presence at Fresher's Fairs.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 and Shop stand with promotional material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Photo’s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evidence, e-mail correspondence relating to plans in place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Campaigning &amp; Influencing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CI010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 - September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</a:t>
                      </a:r>
                      <a:r>
                        <a:rPr lang="en-GB" sz="900" baseline="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TOM’s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partnership has proactively publicised Fairtrade widely as an option for communal tea, coffee, hot choc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sugar in staff offices.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Posters displaying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Fairtrade options – can purchase FT products from the MP Forum shop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posters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PL001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Catering providers offer Fairtrade certified products as standard in the following categories – Fruit, Juice,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Tea, Coffee, Sugar, Chocolate, Wine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Ideas menus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Exeter Menus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menus and photos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PL002 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32778"/>
              </p:ext>
            </p:extLst>
          </p:nvPr>
        </p:nvGraphicFramePr>
        <p:xfrm>
          <a:off x="337623" y="1243639"/>
          <a:ext cx="8501577" cy="3301142"/>
        </p:xfrm>
        <a:graphic>
          <a:graphicData uri="http://schemas.openxmlformats.org/drawingml/2006/table">
            <a:tbl>
              <a:tblPr/>
              <a:tblGrid>
                <a:gridCol w="1735373">
                  <a:extLst>
                    <a:ext uri="{9D8B030D-6E8A-4147-A177-3AD203B41FA5}">
                      <a16:colId xmlns:a16="http://schemas.microsoft.com/office/drawing/2014/main" val="1962402558"/>
                    </a:ext>
                  </a:extLst>
                </a:gridCol>
                <a:gridCol w="1568847">
                  <a:extLst>
                    <a:ext uri="{9D8B030D-6E8A-4147-A177-3AD203B41FA5}">
                      <a16:colId xmlns:a16="http://schemas.microsoft.com/office/drawing/2014/main" val="891271545"/>
                    </a:ext>
                  </a:extLst>
                </a:gridCol>
                <a:gridCol w="1164618">
                  <a:extLst>
                    <a:ext uri="{9D8B030D-6E8A-4147-A177-3AD203B41FA5}">
                      <a16:colId xmlns:a16="http://schemas.microsoft.com/office/drawing/2014/main" val="877345194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1665607090"/>
                    </a:ext>
                  </a:extLst>
                </a:gridCol>
                <a:gridCol w="727430">
                  <a:extLst>
                    <a:ext uri="{9D8B030D-6E8A-4147-A177-3AD203B41FA5}">
                      <a16:colId xmlns:a16="http://schemas.microsoft.com/office/drawing/2014/main" val="2187854399"/>
                    </a:ext>
                  </a:extLst>
                </a:gridCol>
                <a:gridCol w="698813">
                  <a:extLst>
                    <a:ext uri="{9D8B030D-6E8A-4147-A177-3AD203B41FA5}">
                      <a16:colId xmlns:a16="http://schemas.microsoft.com/office/drawing/2014/main" val="3514376311"/>
                    </a:ext>
                  </a:extLst>
                </a:gridCol>
                <a:gridCol w="801741">
                  <a:extLst>
                    <a:ext uri="{9D8B030D-6E8A-4147-A177-3AD203B41FA5}">
                      <a16:colId xmlns:a16="http://schemas.microsoft.com/office/drawing/2014/main" val="1131511712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val="4256246581"/>
                    </a:ext>
                  </a:extLst>
                </a:gridCol>
              </a:tblGrid>
              <a:tr h="2742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Action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Specific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Measurable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Appropriate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Realistic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Time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Who</a:t>
                      </a:r>
                      <a:r>
                        <a:rPr lang="en-GB" sz="900" b="1" i="0" baseline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 is Responsible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</a:endParaRP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1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Status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</a:rPr>
                        <a:t> </a:t>
                      </a:r>
                    </a:p>
                  </a:txBody>
                  <a:tcPr marL="84892" marR="84892" marT="42446" marB="4244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82905"/>
                  </a:ext>
                </a:extLst>
              </a:tr>
              <a:tr h="98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Capture Fairtrade sales data for the previous two academic years and report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to the Fairtrade Foundation.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reports from MCR to show sales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 reports and of sending to the foundation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PL003 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Term 1</a:t>
                      </a: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 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 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9604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partnership has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included terms in tender documents that reference Fairtrade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beverage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main catering produce supplier tender documents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tender documents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PL004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SL/RN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3340"/>
                  </a:ext>
                </a:extLst>
              </a:tr>
              <a:tr h="93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Fairtrade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served as standard in Hospitality across all products which have a Fairtrade option available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 what Fairtrade products we offer within hospitality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of</a:t>
                      </a:r>
                      <a:r>
                        <a:rPr lang="en-GB" sz="900" baseline="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menus  purchase orders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Procurement, Retail &amp; Catering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PL006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points)</a:t>
                      </a: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Review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1415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7623" y="372705"/>
            <a:ext cx="6142894" cy="419775"/>
          </a:xfrm>
        </p:spPr>
        <p:txBody>
          <a:bodyPr/>
          <a:lstStyle/>
          <a:p>
            <a:r>
              <a:rPr lang="en-US" sz="2400" dirty="0"/>
              <a:t>Fairtrade SMART Action Plan 2022 - 2024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6" y="372705"/>
            <a:ext cx="43285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90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" id="{1000AD31-2348-3745-89E9-FBDDBC8F54FC}" vid="{F0005C1C-EFFD-E348-9ED2-1B794CCC5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7abae6-b553-443a-8368-0a1a0ae4ff4b" xsi:nil="true"/>
    <lcf76f155ced4ddcb4097134ff3c332f xmlns="8549c0dd-766c-4367-bb82-dae86b6e8e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3C05FBF5B7F4BA6EFB76A5CF0F0E9" ma:contentTypeVersion="18" ma:contentTypeDescription="Create a new document." ma:contentTypeScope="" ma:versionID="23febc415283f05658e2b9aeadea8bd3">
  <xsd:schema xmlns:xsd="http://www.w3.org/2001/XMLSchema" xmlns:xs="http://www.w3.org/2001/XMLSchema" xmlns:p="http://schemas.microsoft.com/office/2006/metadata/properties" xmlns:ns2="8549c0dd-766c-4367-bb82-dae86b6e8ecc" xmlns:ns3="b37abae6-b553-443a-8368-0a1a0ae4ff4b" targetNamespace="http://schemas.microsoft.com/office/2006/metadata/properties" ma:root="true" ma:fieldsID="11931f0284cbc595137d58f03a6a7a66" ns2:_="" ns3:_="">
    <xsd:import namespace="8549c0dd-766c-4367-bb82-dae86b6e8ecc"/>
    <xsd:import namespace="b37abae6-b553-443a-8368-0a1a0ae4f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9c0dd-766c-4367-bb82-dae86b6e8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abae6-b553-443a-8368-0a1a0ae4ff4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84a1578-2178-474b-9230-690bc8758306}" ma:internalName="TaxCatchAll" ma:showField="CatchAllData" ma:web="b37abae6-b553-443a-8368-0a1a0ae4f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9CA35-1137-4CBC-A719-3D7C0CE685E2}">
  <ds:schemaRefs>
    <ds:schemaRef ds:uri="http://purl.org/dc/elements/1.1/"/>
    <ds:schemaRef ds:uri="http://schemas.microsoft.com/office/2006/metadata/properties"/>
    <ds:schemaRef ds:uri="9f40c28c-ba5c-44d7-9fdf-ceeeaf46c7d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7f3cb08-fe79-4e55-80b3-e9218b8cecbf"/>
    <ds:schemaRef ds:uri="http://www.w3.org/XML/1998/namespace"/>
    <ds:schemaRef ds:uri="5df0194d-3606-4a33-96d0-98a07738492e"/>
    <ds:schemaRef ds:uri="50cb5de6-f12a-4aa8-8384-78222a2e2c5e"/>
  </ds:schemaRefs>
</ds:datastoreItem>
</file>

<file path=customXml/itemProps2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06983-DEB3-4C39-9DC6-8F7FD87AE7BD}"/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University-of-Exeter_Powerpoint-template</Template>
  <TotalTime>309</TotalTime>
  <Words>1792</Words>
  <Application>Microsoft Office PowerPoint</Application>
  <PresentationFormat>On-screen Show (16:9)</PresentationFormat>
  <Paragraphs>368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Verdana</vt:lpstr>
      <vt:lpstr>Arial</vt:lpstr>
      <vt:lpstr>Outfit</vt:lpstr>
      <vt:lpstr>Custom Design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Fairtrade SMART Action Plan 2022 - 2024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Narramore, Fiona</dc:creator>
  <cp:lastModifiedBy>Narramore, Fiona</cp:lastModifiedBy>
  <cp:revision>27</cp:revision>
  <dcterms:created xsi:type="dcterms:W3CDTF">2023-10-18T10:41:16Z</dcterms:created>
  <dcterms:modified xsi:type="dcterms:W3CDTF">2024-03-06T16:00:58Z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0x01010049CD16965E40354E83AF52B4F100C0BC</vt:lpwstr>
  </property>
  <property fmtid="{D5CDD505-2E9C-101B-9397-08002B2CF9AE}" pid="7" name="MediaServiceImageTags">
    <vt:lpwstr/>
  </property>
</Properties>
</file>